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38"/>
  </p:notesMasterIdLst>
  <p:handoutMasterIdLst>
    <p:handoutMasterId r:id="rId39"/>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303" r:id="rId17"/>
    <p:sldId id="334" r:id="rId18"/>
    <p:sldId id="293" r:id="rId19"/>
    <p:sldId id="277" r:id="rId20"/>
    <p:sldId id="284" r:id="rId21"/>
    <p:sldId id="269" r:id="rId22"/>
    <p:sldId id="304" r:id="rId23"/>
    <p:sldId id="305" r:id="rId24"/>
    <p:sldId id="307" r:id="rId25"/>
    <p:sldId id="306" r:id="rId26"/>
    <p:sldId id="308" r:id="rId27"/>
    <p:sldId id="294" r:id="rId28"/>
    <p:sldId id="296" r:id="rId29"/>
    <p:sldId id="318" r:id="rId30"/>
    <p:sldId id="321" r:id="rId31"/>
    <p:sldId id="322" r:id="rId32"/>
    <p:sldId id="288" r:id="rId33"/>
    <p:sldId id="289" r:id="rId34"/>
    <p:sldId id="320" r:id="rId35"/>
    <p:sldId id="274" r:id="rId36"/>
    <p:sldId id="329" r:id="rId3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4474" autoAdjust="0"/>
  </p:normalViewPr>
  <p:slideViewPr>
    <p:cSldViewPr snapToGrid="0" snapToObjects="1">
      <p:cViewPr varScale="1">
        <p:scale>
          <a:sx n="61" d="100"/>
          <a:sy n="61" d="100"/>
        </p:scale>
        <p:origin x="1200"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rdaliselmi/Applied-Data-Science-Capstone-Project-SpaceX/blob/master/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74751"/>
            <a:ext cx="3383909"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UGWUTE CHARLES OGBONNA</a:t>
            </a:r>
          </a:p>
          <a:p>
            <a:r>
              <a:rPr lang="en-US" dirty="0">
                <a:solidFill>
                  <a:schemeClr val="bg2"/>
                </a:solidFill>
                <a:latin typeface="Abadi" panose="020B0604020104020204" pitchFamily="34" charset="0"/>
                <a:ea typeface="SF Pro" pitchFamily="2" charset="0"/>
                <a:cs typeface="SF Pro" pitchFamily="2" charset="0"/>
              </a:rPr>
              <a:t>4</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Dec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970691"/>
            <a:ext cx="4385312" cy="3591144"/>
          </a:xfrm>
          <a:prstGeom prst="rect">
            <a:avLst/>
          </a:prstGeom>
        </p:spPr>
        <p:txBody>
          <a:bodyPr/>
          <a:lstStyle/>
          <a:p>
            <a:pPr marL="0" indent="0" algn="just">
              <a:buNone/>
            </a:pPr>
            <a:endParaRPr lang="en-US" sz="1800" dirty="0">
              <a:solidFill>
                <a:schemeClr val="accent3">
                  <a:lumMod val="25000"/>
                </a:schemeClr>
              </a:solidFill>
              <a:latin typeface="Montserrat" pitchFamily="2" charset="0"/>
            </a:endParaRPr>
          </a:p>
          <a:p>
            <a:pPr marL="0" indent="0" algn="just">
              <a:buNone/>
            </a:pPr>
            <a:r>
              <a:rPr lang="en-US" sz="1800" dirty="0">
                <a:solidFill>
                  <a:schemeClr val="accent3">
                    <a:lumMod val="25000"/>
                  </a:schemeClr>
                </a:solidFill>
                <a:latin typeface="Montserrat" pitchFamily="2" charset="0"/>
              </a:rPr>
              <a:t>Data wrangling is the process of cleaning and unifying messy and complex data sets for easy access and analysis. With the amount of data and data sources rapidly growing and expanding, it is getting increasingly essential for large amounts of available data to be organized for analysis.</a:t>
            </a: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endParaRPr lang="en-US" dirty="0">
              <a:solidFill>
                <a:srgbClr val="0B49CB"/>
              </a:solidFill>
              <a:latin typeface="Abadi"/>
            </a:endParaRPr>
          </a:p>
        </p:txBody>
      </p:sp>
      <p:pic>
        <p:nvPicPr>
          <p:cNvPr id="1026" name="Picture 2">
            <a:extLst>
              <a:ext uri="{FF2B5EF4-FFF2-40B4-BE49-F238E27FC236}">
                <a16:creationId xmlns:a16="http://schemas.microsoft.com/office/drawing/2014/main" id="{08201E41-503F-907F-4F9B-B94F879830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25"/>
          <a:stretch/>
        </p:blipFill>
        <p:spPr bwMode="auto">
          <a:xfrm>
            <a:off x="5898775" y="1551436"/>
            <a:ext cx="5523213" cy="401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485419"/>
            <a:ext cx="4290720" cy="4727122"/>
          </a:xfrm>
          <a:prstGeom prst="rect">
            <a:avLst/>
          </a:prstGeom>
        </p:spPr>
        <p:txBody>
          <a:bodyPr lIns="91440" tIns="45720" rIns="91440" bIns="45720" anchor="t"/>
          <a:lstStyle/>
          <a:p>
            <a:r>
              <a:rPr lang="en-US" sz="2000" dirty="0">
                <a:latin typeface="Montserrat" pitchFamily="2" charset="0"/>
              </a:rPr>
              <a:t>I used scatter graph to find the relationship between the attributes such as between:</a:t>
            </a:r>
          </a:p>
          <a:p>
            <a:pPr lvl="1"/>
            <a:r>
              <a:rPr lang="en-US" sz="1600" dirty="0">
                <a:latin typeface="Montserrat" pitchFamily="2" charset="0"/>
              </a:rPr>
              <a:t>Payload and Flight Number.</a:t>
            </a:r>
          </a:p>
          <a:p>
            <a:pPr lvl="1"/>
            <a:r>
              <a:rPr lang="en-US" sz="1600" dirty="0">
                <a:latin typeface="Montserrat" pitchFamily="2" charset="0"/>
              </a:rPr>
              <a:t>Flight Number and Launch Site.</a:t>
            </a:r>
          </a:p>
          <a:p>
            <a:pPr lvl="1"/>
            <a:r>
              <a:rPr lang="en-US" sz="1600" dirty="0">
                <a:latin typeface="Montserrat" pitchFamily="2" charset="0"/>
              </a:rPr>
              <a:t>Payload and Launch Site.</a:t>
            </a:r>
          </a:p>
          <a:p>
            <a:pPr lvl="1"/>
            <a:r>
              <a:rPr lang="en-US" sz="1600" dirty="0">
                <a:latin typeface="Montserrat" pitchFamily="2" charset="0"/>
              </a:rPr>
              <a:t>Flight Number and Orbit Type.</a:t>
            </a:r>
          </a:p>
          <a:p>
            <a:pPr lvl="1"/>
            <a:r>
              <a:rPr lang="en-US" sz="1600" dirty="0">
                <a:latin typeface="Montserrat" pitchFamily="2" charset="0"/>
              </a:rPr>
              <a:t>Payload and Orbit Type.</a:t>
            </a:r>
          </a:p>
          <a:p>
            <a:pPr marL="0" indent="0">
              <a:buNone/>
            </a:pPr>
            <a:r>
              <a:rPr lang="en-US" sz="2000" dirty="0">
                <a:latin typeface="Montserrat" pitchFamily="2" charset="0"/>
              </a:rPr>
              <a:t>Scatter plots show dependency of attributes on each other. Once a pattern is determined from the graphs. It’s very easy to see which factors affecting the most to the success of the landing outcomes.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Picture 7">
            <a:extLst>
              <a:ext uri="{FF2B5EF4-FFF2-40B4-BE49-F238E27FC236}">
                <a16:creationId xmlns:a16="http://schemas.microsoft.com/office/drawing/2014/main" id="{9DD39067-FD83-6C91-7E3C-74EC9E09FF77}"/>
              </a:ext>
            </a:extLst>
          </p:cNvPr>
          <p:cNvPicPr>
            <a:picLocks noChangeAspect="1"/>
          </p:cNvPicPr>
          <p:nvPr/>
        </p:nvPicPr>
        <p:blipFill>
          <a:blip r:embed="rId3"/>
          <a:stretch>
            <a:fillRect/>
          </a:stretch>
        </p:blipFill>
        <p:spPr>
          <a:xfrm>
            <a:off x="5257800" y="1623847"/>
            <a:ext cx="6934200" cy="3748733"/>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1580"/>
            <a:ext cx="4165060" cy="4887770"/>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Montserrat" pitchFamily="2" charset="0"/>
              </a:rPr>
              <a:t>Bar graphs is one of the easiest way to interpret the relationship between the attributes. In this case, we used a bar chart to determine which orbits have the highest probability of success.</a:t>
            </a:r>
          </a:p>
          <a:p>
            <a:pPr marL="0" indent="0">
              <a:lnSpc>
                <a:spcPct val="100000"/>
              </a:lnSpc>
              <a:spcBef>
                <a:spcPts val="1400"/>
              </a:spcBef>
              <a:buNone/>
            </a:pPr>
            <a:r>
              <a:rPr lang="en-US" sz="2000" dirty="0">
                <a:solidFill>
                  <a:schemeClr val="accent3">
                    <a:lumMod val="25000"/>
                  </a:schemeClr>
                </a:solidFill>
                <a:latin typeface="Montserrat" pitchFamily="2" charset="0"/>
              </a:rPr>
              <a:t>I used a line graph to show a trends or pattern of the attribute over time which in this case, is used for see the launch success yearly trend.</a:t>
            </a:r>
            <a:endParaRPr lang="en-US" sz="2400" dirty="0">
              <a:latin typeface="Montserrat" pitchFamily="2"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D3516987-8A27-7A98-E475-EB3DE75FCF91}"/>
              </a:ext>
            </a:extLst>
          </p:cNvPr>
          <p:cNvPicPr>
            <a:picLocks noChangeAspect="1"/>
          </p:cNvPicPr>
          <p:nvPr/>
        </p:nvPicPr>
        <p:blipFill>
          <a:blip r:embed="rId3"/>
          <a:stretch>
            <a:fillRect/>
          </a:stretch>
        </p:blipFill>
        <p:spPr>
          <a:xfrm>
            <a:off x="6096000" y="1301498"/>
            <a:ext cx="4546184" cy="2721153"/>
          </a:xfrm>
          <a:prstGeom prst="rect">
            <a:avLst/>
          </a:prstGeom>
        </p:spPr>
      </p:pic>
      <p:pic>
        <p:nvPicPr>
          <p:cNvPr id="8" name="Picture 7">
            <a:extLst>
              <a:ext uri="{FF2B5EF4-FFF2-40B4-BE49-F238E27FC236}">
                <a16:creationId xmlns:a16="http://schemas.microsoft.com/office/drawing/2014/main" id="{C7C949AE-791C-4CEE-16B0-238D3FCF9257}"/>
              </a:ext>
            </a:extLst>
          </p:cNvPr>
          <p:cNvPicPr>
            <a:picLocks noChangeAspect="1"/>
          </p:cNvPicPr>
          <p:nvPr/>
        </p:nvPicPr>
        <p:blipFill>
          <a:blip r:embed="rId4"/>
          <a:stretch>
            <a:fillRect/>
          </a:stretch>
        </p:blipFill>
        <p:spPr>
          <a:xfrm>
            <a:off x="5669637" y="3975940"/>
            <a:ext cx="5361972" cy="2882060"/>
          </a:xfrm>
          <a:prstGeom prst="rect">
            <a:avLst/>
          </a:prstGeom>
        </p:spPr>
      </p:pic>
    </p:spTree>
    <p:extLst>
      <p:ext uri="{BB962C8B-B14F-4D97-AF65-F5344CB8AC3E}">
        <p14:creationId xmlns:p14="http://schemas.microsoft.com/office/powerpoint/2010/main" val="3865054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 which allowing the user to play around with the data as they need.</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then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hlinkClick r:id="rId3"/>
            </a:endParaRP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pic>
        <p:nvPicPr>
          <p:cNvPr id="6" name="Picture 5" descr="A picture containing chart&#10;&#10;Description automatically generated">
            <a:extLst>
              <a:ext uri="{FF2B5EF4-FFF2-40B4-BE49-F238E27FC236}">
                <a16:creationId xmlns:a16="http://schemas.microsoft.com/office/drawing/2014/main" id="{0B95D526-8420-EF8A-2CC5-0F18CA187A5D}"/>
              </a:ext>
            </a:extLst>
          </p:cNvPr>
          <p:cNvPicPr>
            <a:picLocks noChangeAspect="1"/>
          </p:cNvPicPr>
          <p:nvPr/>
        </p:nvPicPr>
        <p:blipFill>
          <a:blip r:embed="rId3"/>
          <a:stretch>
            <a:fillRect/>
          </a:stretch>
        </p:blipFill>
        <p:spPr>
          <a:xfrm>
            <a:off x="1770696" y="1359968"/>
            <a:ext cx="8514229" cy="4789253"/>
          </a:xfrm>
          <a:prstGeom prst="rect">
            <a:avLst/>
          </a:prstGeom>
        </p:spPr>
      </p:pic>
      <p:sp>
        <p:nvSpPr>
          <p:cNvPr id="7" name="TextBox 6">
            <a:extLst>
              <a:ext uri="{FF2B5EF4-FFF2-40B4-BE49-F238E27FC236}">
                <a16:creationId xmlns:a16="http://schemas.microsoft.com/office/drawing/2014/main" id="{822A2363-A879-6397-9B6E-29BB9385DDD7}"/>
              </a:ext>
            </a:extLst>
          </p:cNvPr>
          <p:cNvSpPr txBox="1"/>
          <p:nvPr/>
        </p:nvSpPr>
        <p:spPr>
          <a:xfrm>
            <a:off x="1838885" y="5499716"/>
            <a:ext cx="2810435" cy="369332"/>
          </a:xfrm>
          <a:prstGeom prst="rect">
            <a:avLst/>
          </a:prstGeom>
          <a:noFill/>
        </p:spPr>
        <p:txBody>
          <a:bodyPr wrap="square" rtlCol="0">
            <a:spAutoFit/>
          </a:bodyPr>
          <a:lstStyle/>
          <a:p>
            <a:r>
              <a:rPr lang="en-US" dirty="0"/>
              <a:t>This is a GIF (see pptx file)</a:t>
            </a:r>
          </a:p>
        </p:txBody>
      </p:sp>
    </p:spTree>
    <p:extLst>
      <p:ext uri="{BB962C8B-B14F-4D97-AF65-F5344CB8AC3E}">
        <p14:creationId xmlns:p14="http://schemas.microsoft.com/office/powerpoint/2010/main" val="853064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l"/>
            <a:endParaRPr lang="en-US" sz="1800" b="0" i="0" u="none" strike="noStrike" baseline="0" dirty="0">
              <a:solidFill>
                <a:srgbClr val="000000"/>
              </a:solidFill>
              <a:latin typeface="Arial" panose="020B0604020202020204" pitchFamily="34" charset="0"/>
            </a:endParaRPr>
          </a:p>
          <a:p>
            <a:pPr>
              <a:lnSpc>
                <a:spcPct val="100000"/>
              </a:lnSpc>
            </a:pPr>
            <a:r>
              <a:rPr lang="en-US" sz="2000" b="0" i="0" u="none" strike="noStrike" baseline="0" dirty="0">
                <a:solidFill>
                  <a:srgbClr val="292929"/>
                </a:solidFill>
                <a:latin typeface="Montserrat" pitchFamily="2" charset="0"/>
              </a:rPr>
              <a:t>We loaded the data using </a:t>
            </a:r>
            <a:r>
              <a:rPr lang="en-US" sz="2000" b="0" i="0" u="none" strike="noStrike" baseline="0" dirty="0" err="1">
                <a:solidFill>
                  <a:srgbClr val="292929"/>
                </a:solidFill>
                <a:latin typeface="Montserrat" pitchFamily="2" charset="0"/>
              </a:rPr>
              <a:t>numpyand</a:t>
            </a:r>
            <a:r>
              <a:rPr lang="en-US" sz="2000" b="0" i="0" u="none" strike="noStrike" baseline="0" dirty="0">
                <a:solidFill>
                  <a:srgbClr val="292929"/>
                </a:solidFill>
                <a:latin typeface="Montserrat" pitchFamily="2" charset="0"/>
              </a:rPr>
              <a:t> pandas, transformed the data, split our data into training and testing.</a:t>
            </a:r>
          </a:p>
          <a:p>
            <a:pPr>
              <a:lnSpc>
                <a:spcPct val="100000"/>
              </a:lnSpc>
            </a:pPr>
            <a:r>
              <a:rPr lang="en-US" sz="2000" b="0" i="0" u="none" strike="noStrike" baseline="0" dirty="0">
                <a:solidFill>
                  <a:srgbClr val="292929"/>
                </a:solidFill>
                <a:latin typeface="Montserrat" pitchFamily="2" charset="0"/>
              </a:rPr>
              <a:t>We built different machine learning models and tune different hyperparameters using </a:t>
            </a:r>
            <a:r>
              <a:rPr lang="en-US" sz="2000" b="0" i="0" u="none" strike="noStrike" baseline="0" dirty="0" err="1">
                <a:solidFill>
                  <a:srgbClr val="292929"/>
                </a:solidFill>
                <a:latin typeface="Montserrat" pitchFamily="2" charset="0"/>
              </a:rPr>
              <a:t>GridSearchCV</a:t>
            </a:r>
            <a:r>
              <a:rPr lang="en-US" sz="2000" b="0" i="0" u="none" strike="noStrike" baseline="0" dirty="0">
                <a:solidFill>
                  <a:srgbClr val="292929"/>
                </a:solidFill>
                <a:latin typeface="Montserrat" pitchFamily="2" charset="0"/>
              </a:rPr>
              <a:t>.</a:t>
            </a:r>
          </a:p>
          <a:p>
            <a:pPr>
              <a:lnSpc>
                <a:spcPct val="100000"/>
              </a:lnSpc>
            </a:pPr>
            <a:r>
              <a:rPr lang="en-US" sz="2000" b="0" i="0" u="none" strike="noStrike" baseline="0" dirty="0">
                <a:solidFill>
                  <a:srgbClr val="292929"/>
                </a:solidFill>
                <a:latin typeface="Montserrat" pitchFamily="2" charset="0"/>
              </a:rPr>
              <a:t>We used accuracy as the metric for our model, improved the model using feature engineering and algorithm tuning.</a:t>
            </a:r>
          </a:p>
          <a:p>
            <a:pPr>
              <a:lnSpc>
                <a:spcPct val="100000"/>
              </a:lnSpc>
            </a:pPr>
            <a:r>
              <a:rPr lang="en-US" sz="2000" b="0" i="0" u="none" strike="noStrike" baseline="0" dirty="0">
                <a:solidFill>
                  <a:srgbClr val="292929"/>
                </a:solidFill>
                <a:latin typeface="Montserrat" pitchFamily="2" charset="0"/>
              </a:rPr>
              <a:t>We found the best performing classification model.</a:t>
            </a:r>
          </a:p>
          <a:p>
            <a:endParaRPr lang="en-US" dirty="0"/>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E902170-88B2-8A69-FC3E-86E514D998DF}"/>
              </a:ext>
            </a:extLst>
          </p:cNvPr>
          <p:cNvPicPr>
            <a:picLocks noChangeAspect="1"/>
          </p:cNvPicPr>
          <p:nvPr/>
        </p:nvPicPr>
        <p:blipFill>
          <a:blip r:embed="rId3"/>
          <a:stretch>
            <a:fillRect/>
          </a:stretch>
        </p:blipFill>
        <p:spPr>
          <a:xfrm>
            <a:off x="219635" y="1624684"/>
            <a:ext cx="11752729" cy="3483343"/>
          </a:xfrm>
          <a:prstGeom prst="rect">
            <a:avLst/>
          </a:prstGeom>
        </p:spPr>
      </p:pic>
      <p:sp>
        <p:nvSpPr>
          <p:cNvPr id="8" name="TextBox 7">
            <a:extLst>
              <a:ext uri="{FF2B5EF4-FFF2-40B4-BE49-F238E27FC236}">
                <a16:creationId xmlns:a16="http://schemas.microsoft.com/office/drawing/2014/main" id="{511A04A0-8FF5-373D-1296-0DAA1C7126DA}"/>
              </a:ext>
            </a:extLst>
          </p:cNvPr>
          <p:cNvSpPr txBox="1"/>
          <p:nvPr/>
        </p:nvSpPr>
        <p:spPr>
          <a:xfrm>
            <a:off x="2033306" y="5513912"/>
            <a:ext cx="8125385" cy="646331"/>
          </a:xfrm>
          <a:prstGeom prst="rect">
            <a:avLst/>
          </a:prstGeom>
          <a:noFill/>
        </p:spPr>
        <p:txBody>
          <a:bodyPr wrap="square">
            <a:spAutoFit/>
          </a:bodyPr>
          <a:lstStyle/>
          <a:p>
            <a:pPr algn="l"/>
            <a:r>
              <a:rPr lang="en-US" sz="1800" b="0" i="0" u="none" strike="noStrike" baseline="0" dirty="0">
                <a:solidFill>
                  <a:srgbClr val="292929"/>
                </a:solidFill>
                <a:latin typeface="Abadi" panose="020B0604020104020204" pitchFamily="34" charset="0"/>
              </a:rPr>
              <a:t>This plot shows that the larger the flights </a:t>
            </a:r>
            <a:r>
              <a:rPr lang="en-US" dirty="0">
                <a:solidFill>
                  <a:srgbClr val="292929"/>
                </a:solidFill>
                <a:latin typeface="Abadi" panose="020B0604020104020204" pitchFamily="34" charset="0"/>
              </a:rPr>
              <a:t>number</a:t>
            </a:r>
            <a:r>
              <a:rPr lang="en-US" sz="1800" b="0" i="0" u="none" strike="noStrike" baseline="0" dirty="0">
                <a:solidFill>
                  <a:srgbClr val="292929"/>
                </a:solidFill>
                <a:latin typeface="Abadi" panose="020B0604020104020204" pitchFamily="34" charset="0"/>
              </a:rPr>
              <a:t> of each launch site, the greater the</a:t>
            </a:r>
            <a:r>
              <a:rPr lang="en-US" dirty="0">
                <a:solidFill>
                  <a:srgbClr val="292929"/>
                </a:solidFill>
                <a:latin typeface="Abadi" panose="020B0604020104020204" pitchFamily="34" charset="0"/>
              </a:rPr>
              <a:t> </a:t>
            </a:r>
            <a:r>
              <a:rPr lang="en-US" sz="1800" b="0" i="0" u="none" strike="noStrike" baseline="0" dirty="0">
                <a:solidFill>
                  <a:srgbClr val="292929"/>
                </a:solidFill>
                <a:latin typeface="Abadi" panose="020B0604020104020204" pitchFamily="34" charset="0"/>
              </a:rPr>
              <a:t>success rate will be.</a:t>
            </a:r>
            <a:endParaRPr lang="en-US"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0" name="Picture 9">
            <a:extLst>
              <a:ext uri="{FF2B5EF4-FFF2-40B4-BE49-F238E27FC236}">
                <a16:creationId xmlns:a16="http://schemas.microsoft.com/office/drawing/2014/main" id="{6F9BE8BF-14AD-22FD-134E-D8D3E3B79CBC}"/>
              </a:ext>
            </a:extLst>
          </p:cNvPr>
          <p:cNvPicPr>
            <a:picLocks noChangeAspect="1"/>
          </p:cNvPicPr>
          <p:nvPr/>
        </p:nvPicPr>
        <p:blipFill>
          <a:blip r:embed="rId3"/>
          <a:stretch>
            <a:fillRect/>
          </a:stretch>
        </p:blipFill>
        <p:spPr>
          <a:xfrm>
            <a:off x="300317" y="1608957"/>
            <a:ext cx="11591365" cy="2880019"/>
          </a:xfrm>
          <a:prstGeom prst="rect">
            <a:avLst/>
          </a:prstGeom>
        </p:spPr>
      </p:pic>
      <p:sp>
        <p:nvSpPr>
          <p:cNvPr id="12" name="TextBox 11">
            <a:extLst>
              <a:ext uri="{FF2B5EF4-FFF2-40B4-BE49-F238E27FC236}">
                <a16:creationId xmlns:a16="http://schemas.microsoft.com/office/drawing/2014/main" id="{3F2CF454-FE4E-9ADD-1930-9FEF4E274BBF}"/>
              </a:ext>
            </a:extLst>
          </p:cNvPr>
          <p:cNvSpPr txBox="1"/>
          <p:nvPr/>
        </p:nvSpPr>
        <p:spPr>
          <a:xfrm>
            <a:off x="911038" y="4857929"/>
            <a:ext cx="10546933" cy="1200329"/>
          </a:xfrm>
          <a:prstGeom prst="rect">
            <a:avLst/>
          </a:prstGeom>
          <a:noFill/>
        </p:spPr>
        <p:txBody>
          <a:bodyPr wrap="square">
            <a:spAutoFit/>
          </a:bodyPr>
          <a:lstStyle/>
          <a:p>
            <a:pPr algn="l"/>
            <a:r>
              <a:rPr lang="en-US" sz="1800" b="0" i="0" u="none" strike="noStrike" baseline="0" dirty="0">
                <a:solidFill>
                  <a:srgbClr val="292929"/>
                </a:solidFill>
                <a:latin typeface="Abadi" panose="020B0604020104020204" pitchFamily="34" charset="0"/>
              </a:rPr>
              <a:t>This scatter plot shows once the pay load mass is greater than 7000kg, the probability of the success rate will be highly</a:t>
            </a:r>
            <a:r>
              <a:rPr lang="en-US" dirty="0">
                <a:solidFill>
                  <a:srgbClr val="292929"/>
                </a:solidFill>
                <a:latin typeface="Abadi" panose="020B0604020104020204" pitchFamily="34" charset="0"/>
              </a:rPr>
              <a:t> </a:t>
            </a:r>
            <a:r>
              <a:rPr lang="en-US" sz="1800" b="0" i="0" u="none" strike="noStrike" baseline="0" dirty="0">
                <a:solidFill>
                  <a:srgbClr val="292929"/>
                </a:solidFill>
                <a:latin typeface="Abadi" panose="020B0604020104020204" pitchFamily="34" charset="0"/>
              </a:rPr>
              <a:t>increased.</a:t>
            </a:r>
          </a:p>
          <a:p>
            <a:pPr algn="l"/>
            <a:r>
              <a:rPr lang="en-US" sz="1800" b="0" i="0" u="none" strike="noStrike" baseline="0" dirty="0">
                <a:solidFill>
                  <a:srgbClr val="292929"/>
                </a:solidFill>
                <a:latin typeface="Abadi" panose="020B0604020104020204" pitchFamily="34" charset="0"/>
              </a:rPr>
              <a:t>However, there is no clear pattern to say the launch site is dependent to the pay load mass for the success rate.</a:t>
            </a:r>
            <a:endParaRPr lang="en-US"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26AA13D-48F3-43C8-4539-FB2D2112D499}"/>
              </a:ext>
            </a:extLst>
          </p:cNvPr>
          <p:cNvPicPr>
            <a:picLocks noChangeAspect="1"/>
          </p:cNvPicPr>
          <p:nvPr/>
        </p:nvPicPr>
        <p:blipFill>
          <a:blip r:embed="rId3"/>
          <a:stretch>
            <a:fillRect/>
          </a:stretch>
        </p:blipFill>
        <p:spPr>
          <a:xfrm>
            <a:off x="3783148" y="1312769"/>
            <a:ext cx="7924800" cy="4743450"/>
          </a:xfrm>
          <a:prstGeom prst="rect">
            <a:avLst/>
          </a:prstGeom>
        </p:spPr>
      </p:pic>
      <p:sp>
        <p:nvSpPr>
          <p:cNvPr id="8" name="TextBox 7">
            <a:extLst>
              <a:ext uri="{FF2B5EF4-FFF2-40B4-BE49-F238E27FC236}">
                <a16:creationId xmlns:a16="http://schemas.microsoft.com/office/drawing/2014/main" id="{0217F6A7-FE9A-73F5-75E9-B0D4BD38C2A9}"/>
              </a:ext>
            </a:extLst>
          </p:cNvPr>
          <p:cNvSpPr txBox="1"/>
          <p:nvPr/>
        </p:nvSpPr>
        <p:spPr>
          <a:xfrm>
            <a:off x="555812" y="2274838"/>
            <a:ext cx="3227336" cy="2308324"/>
          </a:xfrm>
          <a:prstGeom prst="rect">
            <a:avLst/>
          </a:prstGeom>
          <a:noFill/>
        </p:spPr>
        <p:txBody>
          <a:bodyPr wrap="square">
            <a:spAutoFit/>
          </a:bodyPr>
          <a:lstStyle/>
          <a:p>
            <a:pPr algn="l"/>
            <a:r>
              <a:rPr lang="en-US" sz="1800" b="0" i="0" u="none" strike="noStrike" baseline="0" dirty="0">
                <a:latin typeface="Abadi" panose="020B0604020104020204" pitchFamily="34" charset="0"/>
              </a:rPr>
              <a:t>This chart depicted the</a:t>
            </a:r>
          </a:p>
          <a:p>
            <a:pPr algn="l"/>
            <a:r>
              <a:rPr lang="en-US" sz="1800" b="0" i="0" u="none" strike="noStrike" baseline="0" dirty="0">
                <a:latin typeface="Abadi" panose="020B0604020104020204" pitchFamily="34" charset="0"/>
              </a:rPr>
              <a:t>possibility of the orbits to influences the landing outcomes</a:t>
            </a:r>
            <a:r>
              <a:rPr lang="en-US" dirty="0">
                <a:latin typeface="Abadi" panose="020B0604020104020204" pitchFamily="34" charset="0"/>
              </a:rPr>
              <a:t> </a:t>
            </a:r>
            <a:r>
              <a:rPr lang="en-US" sz="1800" b="0" i="0" u="none" strike="noStrike" baseline="0" dirty="0">
                <a:latin typeface="Abadi" panose="020B0604020104020204" pitchFamily="34" charset="0"/>
              </a:rPr>
              <a:t>as some orbits has 100% success rate such as SSO, HEO, GEO AND ES-L1 while SO orbit produced 0% rate of success.</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372CC67-477F-FC1B-26D3-58CBB4BC3402}"/>
              </a:ext>
            </a:extLst>
          </p:cNvPr>
          <p:cNvPicPr>
            <a:picLocks noChangeAspect="1"/>
          </p:cNvPicPr>
          <p:nvPr/>
        </p:nvPicPr>
        <p:blipFill>
          <a:blip r:embed="rId3"/>
          <a:stretch>
            <a:fillRect/>
          </a:stretch>
        </p:blipFill>
        <p:spPr>
          <a:xfrm>
            <a:off x="192741" y="1659376"/>
            <a:ext cx="11806518" cy="2377789"/>
          </a:xfrm>
          <a:prstGeom prst="rect">
            <a:avLst/>
          </a:prstGeom>
        </p:spPr>
      </p:pic>
      <p:sp>
        <p:nvSpPr>
          <p:cNvPr id="8" name="TextBox 7">
            <a:extLst>
              <a:ext uri="{FF2B5EF4-FFF2-40B4-BE49-F238E27FC236}">
                <a16:creationId xmlns:a16="http://schemas.microsoft.com/office/drawing/2014/main" id="{930E20A2-6310-6C7D-CF0D-B1E3FBEA9290}"/>
              </a:ext>
            </a:extLst>
          </p:cNvPr>
          <p:cNvSpPr txBox="1"/>
          <p:nvPr/>
        </p:nvSpPr>
        <p:spPr>
          <a:xfrm>
            <a:off x="1732430" y="4569704"/>
            <a:ext cx="8727140" cy="923330"/>
          </a:xfrm>
          <a:prstGeom prst="rect">
            <a:avLst/>
          </a:prstGeom>
          <a:noFill/>
        </p:spPr>
        <p:txBody>
          <a:bodyPr wrap="square">
            <a:spAutoFit/>
          </a:bodyPr>
          <a:lstStyle/>
          <a:p>
            <a:r>
              <a:rPr lang="en-US" b="0" dirty="0">
                <a:effectLst/>
                <a:latin typeface="Abadi" panose="020B0604020104020204" pitchFamily="34" charset="0"/>
              </a:rPr>
              <a:t>We see that in the LEO orbit the Success appears related to the number of flights; on the other hand, 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F83D896D-3D39-7929-026B-E577B7376D78}"/>
              </a:ext>
            </a:extLst>
          </p:cNvPr>
          <p:cNvPicPr>
            <a:picLocks noChangeAspect="1"/>
          </p:cNvPicPr>
          <p:nvPr/>
        </p:nvPicPr>
        <p:blipFill>
          <a:blip r:embed="rId3"/>
          <a:stretch>
            <a:fillRect/>
          </a:stretch>
        </p:blipFill>
        <p:spPr>
          <a:xfrm>
            <a:off x="212912" y="1659376"/>
            <a:ext cx="11766176" cy="2369665"/>
          </a:xfrm>
          <a:prstGeom prst="rect">
            <a:avLst/>
          </a:prstGeom>
        </p:spPr>
      </p:pic>
      <p:sp>
        <p:nvSpPr>
          <p:cNvPr id="8" name="TextBox 7">
            <a:extLst>
              <a:ext uri="{FF2B5EF4-FFF2-40B4-BE49-F238E27FC236}">
                <a16:creationId xmlns:a16="http://schemas.microsoft.com/office/drawing/2014/main" id="{4A56CA51-F27F-1104-8CEB-B9233F988F4F}"/>
              </a:ext>
            </a:extLst>
          </p:cNvPr>
          <p:cNvSpPr txBox="1"/>
          <p:nvPr/>
        </p:nvSpPr>
        <p:spPr>
          <a:xfrm>
            <a:off x="1066800" y="4565642"/>
            <a:ext cx="10058400" cy="923330"/>
          </a:xfrm>
          <a:prstGeom prst="rect">
            <a:avLst/>
          </a:prstGeom>
          <a:noFill/>
        </p:spPr>
        <p:txBody>
          <a:bodyPr wrap="square">
            <a:spAutoFit/>
          </a:bodyPr>
          <a:lstStyle/>
          <a:p>
            <a:r>
              <a:rPr lang="en-US" b="0" dirty="0">
                <a:effectLst/>
                <a:latin typeface="Abadi" panose="020B0604020104020204" pitchFamily="34" charset="0"/>
              </a:rPr>
              <a:t>With heavy payloads the successful landing or positive landing rate are more for Polar, LEO and ISS.</a:t>
            </a:r>
            <a:br>
              <a:rPr lang="en-US" b="0" dirty="0">
                <a:effectLst/>
                <a:latin typeface="Abadi" panose="020B0604020104020204" pitchFamily="34" charset="0"/>
              </a:rPr>
            </a:br>
            <a:r>
              <a:rPr lang="en-US" b="0" dirty="0">
                <a:effectLst/>
                <a:latin typeface="Abadi" panose="020B0604020104020204" pitchFamily="34" charset="0"/>
              </a:rPr>
              <a:t>However, for GTO we cannot distinguish this well as both positive landing rate and negative landing(unsuccessful mission) are both there here.</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D5B2DA3-33E3-B14C-349A-257561CDD0A7}"/>
              </a:ext>
            </a:extLst>
          </p:cNvPr>
          <p:cNvPicPr>
            <a:picLocks noChangeAspect="1"/>
          </p:cNvPicPr>
          <p:nvPr/>
        </p:nvPicPr>
        <p:blipFill>
          <a:blip r:embed="rId3"/>
          <a:stretch>
            <a:fillRect/>
          </a:stretch>
        </p:blipFill>
        <p:spPr>
          <a:xfrm>
            <a:off x="2598811" y="1490792"/>
            <a:ext cx="6858000" cy="3686175"/>
          </a:xfrm>
          <a:prstGeom prst="rect">
            <a:avLst/>
          </a:prstGeom>
        </p:spPr>
      </p:pic>
      <p:sp>
        <p:nvSpPr>
          <p:cNvPr id="8" name="TextBox 7">
            <a:extLst>
              <a:ext uri="{FF2B5EF4-FFF2-40B4-BE49-F238E27FC236}">
                <a16:creationId xmlns:a16="http://schemas.microsoft.com/office/drawing/2014/main" id="{F2475579-6018-A32E-9D5D-BFB974FFE0F1}"/>
              </a:ext>
            </a:extLst>
          </p:cNvPr>
          <p:cNvSpPr txBox="1"/>
          <p:nvPr/>
        </p:nvSpPr>
        <p:spPr>
          <a:xfrm>
            <a:off x="2200442" y="5580060"/>
            <a:ext cx="7654738" cy="369332"/>
          </a:xfrm>
          <a:prstGeom prst="rect">
            <a:avLst/>
          </a:prstGeom>
          <a:noFill/>
        </p:spPr>
        <p:txBody>
          <a:bodyPr wrap="square">
            <a:spAutoFit/>
          </a:bodyPr>
          <a:lstStyle/>
          <a:p>
            <a:r>
              <a:rPr lang="en-US" b="0" dirty="0">
                <a:effectLst/>
                <a:latin typeface="Abadi" panose="020B0604020104020204" pitchFamily="34" charset="0"/>
              </a:rPr>
              <a:t>you can observe that the success rate since 2013 kept increasing till 2020</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7975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of all the Launch Sites</a:t>
            </a:r>
          </a:p>
        </p:txBody>
      </p:sp>
      <p:pic>
        <p:nvPicPr>
          <p:cNvPr id="8" name="Picture 7">
            <a:extLst>
              <a:ext uri="{FF2B5EF4-FFF2-40B4-BE49-F238E27FC236}">
                <a16:creationId xmlns:a16="http://schemas.microsoft.com/office/drawing/2014/main" id="{5EA820ED-027C-F8F9-C86D-7F35221586FC}"/>
              </a:ext>
            </a:extLst>
          </p:cNvPr>
          <p:cNvPicPr>
            <a:picLocks noChangeAspect="1"/>
          </p:cNvPicPr>
          <p:nvPr/>
        </p:nvPicPr>
        <p:blipFill>
          <a:blip r:embed="rId3"/>
          <a:stretch>
            <a:fillRect/>
          </a:stretch>
        </p:blipFill>
        <p:spPr>
          <a:xfrm>
            <a:off x="3167775" y="1311939"/>
            <a:ext cx="8221222" cy="4820323"/>
          </a:xfrm>
          <a:prstGeom prst="rect">
            <a:avLst/>
          </a:prstGeom>
        </p:spPr>
      </p:pic>
      <p:sp>
        <p:nvSpPr>
          <p:cNvPr id="12" name="TextBox 11">
            <a:extLst>
              <a:ext uri="{FF2B5EF4-FFF2-40B4-BE49-F238E27FC236}">
                <a16:creationId xmlns:a16="http://schemas.microsoft.com/office/drawing/2014/main" id="{F4E29C66-6CE1-E9B6-E23D-265CC2F99288}"/>
              </a:ext>
            </a:extLst>
          </p:cNvPr>
          <p:cNvSpPr txBox="1"/>
          <p:nvPr/>
        </p:nvSpPr>
        <p:spPr>
          <a:xfrm>
            <a:off x="803003" y="2690336"/>
            <a:ext cx="1986636" cy="1477328"/>
          </a:xfrm>
          <a:prstGeom prst="rect">
            <a:avLst/>
          </a:prstGeom>
          <a:noFill/>
        </p:spPr>
        <p:txBody>
          <a:bodyPr wrap="square">
            <a:spAutoFit/>
          </a:bodyPr>
          <a:lstStyle/>
          <a:p>
            <a:pPr algn="l"/>
            <a:r>
              <a:rPr lang="en-US" sz="1800" b="0" i="0" u="none" strike="noStrike" baseline="0" dirty="0">
                <a:latin typeface="Abadi" panose="020B0604020104020204" pitchFamily="34" charset="0"/>
              </a:rPr>
              <a:t>We can see that all the SpaceX launch sites are located inside the United States</a:t>
            </a:r>
            <a:endParaRPr lang="en-US" dirty="0">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Picture 3">
            <a:extLst>
              <a:ext uri="{FF2B5EF4-FFF2-40B4-BE49-F238E27FC236}">
                <a16:creationId xmlns:a16="http://schemas.microsoft.com/office/drawing/2014/main" id="{110A9B99-347C-ED23-2D08-B84F1FE7199C}"/>
              </a:ext>
            </a:extLst>
          </p:cNvPr>
          <p:cNvPicPr>
            <a:picLocks noChangeAspect="1"/>
          </p:cNvPicPr>
          <p:nvPr/>
        </p:nvPicPr>
        <p:blipFill>
          <a:blip r:embed="rId3"/>
          <a:stretch>
            <a:fillRect/>
          </a:stretch>
        </p:blipFill>
        <p:spPr>
          <a:xfrm>
            <a:off x="1227122" y="1436595"/>
            <a:ext cx="9601378" cy="424008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119240" y="5774328"/>
            <a:ext cx="5953519" cy="904128"/>
          </a:xfrm>
          <a:prstGeom prst="rect">
            <a:avLst/>
          </a:prstGeom>
        </p:spPr>
        <p:txBody>
          <a:bodyPr lIns="91440" tIns="45720" rIns="91440" bIns="45720" anchor="t">
            <a:normAutofit/>
          </a:bodyPr>
          <a:lstStyle/>
          <a:p>
            <a:pPr>
              <a:lnSpc>
                <a:spcPct val="100000"/>
              </a:lnSpc>
              <a:spcBef>
                <a:spcPts val="1400"/>
              </a:spcBef>
            </a:pPr>
            <a:r>
              <a:rPr lang="en-US" sz="1600" dirty="0">
                <a:solidFill>
                  <a:schemeClr val="accent3">
                    <a:lumMod val="25000"/>
                  </a:schemeClr>
                </a:solidFill>
                <a:latin typeface="Montserrat" pitchFamily="2" charset="0"/>
                <a:cs typeface="Mongolian Baiti" panose="03000500000000000000" pitchFamily="66" charset="0"/>
              </a:rPr>
              <a:t>We can see the success percentage by each sites.</a:t>
            </a:r>
          </a:p>
          <a:p>
            <a:pPr>
              <a:lnSpc>
                <a:spcPct val="100000"/>
              </a:lnSpc>
              <a:spcBef>
                <a:spcPts val="1400"/>
              </a:spcBef>
            </a:pPr>
            <a:r>
              <a:rPr lang="en-US" sz="1600" dirty="0">
                <a:solidFill>
                  <a:schemeClr val="accent3">
                    <a:lumMod val="25000"/>
                  </a:schemeClr>
                </a:solidFill>
                <a:latin typeface="Montserrat" pitchFamily="2" charset="0"/>
                <a:cs typeface="Mongolian Baiti" panose="03000500000000000000" pitchFamily="66" charset="0"/>
              </a:rPr>
              <a:t>We can see Payload vs Launch Outcome Scatter Plot</a:t>
            </a:r>
          </a:p>
        </p:txBody>
      </p:sp>
      <p:pic>
        <p:nvPicPr>
          <p:cNvPr id="4" name="Picture 3" descr="A picture containing chart&#10;&#10;Description automatically generated">
            <a:extLst>
              <a:ext uri="{FF2B5EF4-FFF2-40B4-BE49-F238E27FC236}">
                <a16:creationId xmlns:a16="http://schemas.microsoft.com/office/drawing/2014/main" id="{525EB318-A0D5-05DB-BE56-BD6C18F42D2E}"/>
              </a:ext>
            </a:extLst>
          </p:cNvPr>
          <p:cNvPicPr>
            <a:picLocks noChangeAspect="1"/>
          </p:cNvPicPr>
          <p:nvPr/>
        </p:nvPicPr>
        <p:blipFill>
          <a:blip r:embed="rId3"/>
          <a:stretch>
            <a:fillRect/>
          </a:stretch>
        </p:blipFill>
        <p:spPr>
          <a:xfrm>
            <a:off x="1081367" y="132867"/>
            <a:ext cx="10029263" cy="5641461"/>
          </a:xfrm>
          <a:prstGeom prst="rect">
            <a:avLst/>
          </a:prstGeom>
        </p:spPr>
      </p:pic>
      <p:sp>
        <p:nvSpPr>
          <p:cNvPr id="2" name="TextBox 1">
            <a:extLst>
              <a:ext uri="{FF2B5EF4-FFF2-40B4-BE49-F238E27FC236}">
                <a16:creationId xmlns:a16="http://schemas.microsoft.com/office/drawing/2014/main" id="{7342B3D7-9FB3-BDD0-B492-4711F1EED458}"/>
              </a:ext>
            </a:extLst>
          </p:cNvPr>
          <p:cNvSpPr txBox="1"/>
          <p:nvPr/>
        </p:nvSpPr>
        <p:spPr>
          <a:xfrm>
            <a:off x="1081367" y="5153751"/>
            <a:ext cx="2810435" cy="369332"/>
          </a:xfrm>
          <a:prstGeom prst="rect">
            <a:avLst/>
          </a:prstGeom>
          <a:noFill/>
        </p:spPr>
        <p:txBody>
          <a:bodyPr wrap="square" rtlCol="0">
            <a:spAutoFit/>
          </a:bodyPr>
          <a:lstStyle/>
          <a:p>
            <a:r>
              <a:rPr lang="en-US" dirty="0"/>
              <a:t>This is a GIF (see pptx file)</a:t>
            </a:r>
          </a:p>
        </p:txBody>
      </p:sp>
    </p:spTree>
    <p:extLst>
      <p:ext uri="{BB962C8B-B14F-4D97-AF65-F5344CB8AC3E}">
        <p14:creationId xmlns:p14="http://schemas.microsoft.com/office/powerpoint/2010/main" val="700132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58153"/>
            <a:ext cx="7234518" cy="506905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 and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Analysis with Folium and Dash</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 result (Machine Learning Lab)</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2520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61FD069-F782-1DE5-CD21-1916FC474879}"/>
              </a:ext>
            </a:extLst>
          </p:cNvPr>
          <p:cNvPicPr>
            <a:picLocks noChangeAspect="1"/>
          </p:cNvPicPr>
          <p:nvPr/>
        </p:nvPicPr>
        <p:blipFill>
          <a:blip r:embed="rId3"/>
          <a:stretch>
            <a:fillRect/>
          </a:stretch>
        </p:blipFill>
        <p:spPr>
          <a:xfrm>
            <a:off x="504497" y="1455764"/>
            <a:ext cx="9543984" cy="4251353"/>
          </a:xfrm>
          <a:prstGeom prst="rect">
            <a:avLst/>
          </a:prstGeom>
        </p:spPr>
      </p:pic>
      <p:sp>
        <p:nvSpPr>
          <p:cNvPr id="8" name="TextBox 7">
            <a:extLst>
              <a:ext uri="{FF2B5EF4-FFF2-40B4-BE49-F238E27FC236}">
                <a16:creationId xmlns:a16="http://schemas.microsoft.com/office/drawing/2014/main" id="{C63C77E6-3B42-8F5B-A05C-CBE3045076D4}"/>
              </a:ext>
            </a:extLst>
          </p:cNvPr>
          <p:cNvSpPr txBox="1"/>
          <p:nvPr/>
        </p:nvSpPr>
        <p:spPr>
          <a:xfrm>
            <a:off x="2007140" y="6014847"/>
            <a:ext cx="8041341" cy="369332"/>
          </a:xfrm>
          <a:prstGeom prst="rect">
            <a:avLst/>
          </a:prstGeom>
          <a:noFill/>
        </p:spPr>
        <p:txBody>
          <a:bodyPr wrap="square">
            <a:spAutoFit/>
          </a:bodyPr>
          <a:lstStyle/>
          <a:p>
            <a:r>
              <a:rPr lang="en-US" dirty="0">
                <a:latin typeface="Abadi" panose="020B0604020104020204" pitchFamily="34" charset="0"/>
              </a:rPr>
              <a:t>The decision tree classifier is the model with the highest classification accuracy</a:t>
            </a:r>
          </a:p>
        </p:txBody>
      </p:sp>
    </p:spTree>
    <p:extLst>
      <p:ext uri="{BB962C8B-B14F-4D97-AF65-F5344CB8AC3E}">
        <p14:creationId xmlns:p14="http://schemas.microsoft.com/office/powerpoint/2010/main" val="2459446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7AA26AE9-421E-1F52-7039-1AD9F171CEAD}"/>
              </a:ext>
            </a:extLst>
          </p:cNvPr>
          <p:cNvPicPr>
            <a:picLocks noChangeAspect="1"/>
          </p:cNvPicPr>
          <p:nvPr/>
        </p:nvPicPr>
        <p:blipFill>
          <a:blip r:embed="rId3"/>
          <a:stretch>
            <a:fillRect/>
          </a:stretch>
        </p:blipFill>
        <p:spPr>
          <a:xfrm>
            <a:off x="4682359" y="1390681"/>
            <a:ext cx="6775613" cy="4634891"/>
          </a:xfrm>
          <a:prstGeom prst="rect">
            <a:avLst/>
          </a:prstGeom>
        </p:spPr>
      </p:pic>
      <p:sp>
        <p:nvSpPr>
          <p:cNvPr id="8" name="TextBox 7">
            <a:extLst>
              <a:ext uri="{FF2B5EF4-FFF2-40B4-BE49-F238E27FC236}">
                <a16:creationId xmlns:a16="http://schemas.microsoft.com/office/drawing/2014/main" id="{273B6756-D221-F6A4-9DD3-DC78B50A88BE}"/>
              </a:ext>
            </a:extLst>
          </p:cNvPr>
          <p:cNvSpPr txBox="1"/>
          <p:nvPr/>
        </p:nvSpPr>
        <p:spPr>
          <a:xfrm>
            <a:off x="567560" y="2413337"/>
            <a:ext cx="3657600" cy="2308324"/>
          </a:xfrm>
          <a:prstGeom prst="rect">
            <a:avLst/>
          </a:prstGeom>
          <a:noFill/>
        </p:spPr>
        <p:txBody>
          <a:bodyPr wrap="square">
            <a:spAutoFit/>
          </a:bodyPr>
          <a:lstStyle/>
          <a:p>
            <a:r>
              <a:rPr lang="en-US" dirty="0">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Tree>
    <p:extLst>
      <p:ext uri="{BB962C8B-B14F-4D97-AF65-F5344CB8AC3E}">
        <p14:creationId xmlns:p14="http://schemas.microsoft.com/office/powerpoint/2010/main" val="3645034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8" name="TextBox 7">
            <a:extLst>
              <a:ext uri="{FF2B5EF4-FFF2-40B4-BE49-F238E27FC236}">
                <a16:creationId xmlns:a16="http://schemas.microsoft.com/office/drawing/2014/main" id="{08343604-AAAE-2D90-E4EE-D399634188FD}"/>
              </a:ext>
            </a:extLst>
          </p:cNvPr>
          <p:cNvSpPr txBox="1"/>
          <p:nvPr/>
        </p:nvSpPr>
        <p:spPr>
          <a:xfrm>
            <a:off x="1444158" y="1859339"/>
            <a:ext cx="9303684" cy="3139321"/>
          </a:xfrm>
          <a:prstGeom prst="rect">
            <a:avLst/>
          </a:prstGeom>
          <a:noFill/>
        </p:spPr>
        <p:txBody>
          <a:bodyPr wrap="square">
            <a:spAutoFit/>
          </a:bodyPr>
          <a:lstStyle/>
          <a:p>
            <a:r>
              <a:rPr lang="en-US" dirty="0">
                <a:latin typeface="Abadi" panose="020B0604020104020204" pitchFamily="34" charset="0"/>
              </a:rPr>
              <a:t>We can conclude that:</a:t>
            </a:r>
          </a:p>
          <a:p>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The larger the flight amount at a launch site, the greater the success rate at a launch site.</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Launch success rate started to increase in 2013 till 2020.</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Orbits ES L1, GEO, HEO, SSO, VLEO had the most success rate.</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KSC LC 39A had the most successful launches of any sites.</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The Decision tree classifier is the best machine learning algorithm for this task.</a:t>
            </a:r>
          </a:p>
        </p:txBody>
      </p:sp>
    </p:spTree>
    <p:extLst>
      <p:ext uri="{BB962C8B-B14F-4D97-AF65-F5344CB8AC3E}">
        <p14:creationId xmlns:p14="http://schemas.microsoft.com/office/powerpoint/2010/main" val="1630123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385048"/>
            <a:ext cx="10054444" cy="49343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b="0" i="0" dirty="0">
                <a:solidFill>
                  <a:srgbClr val="333333"/>
                </a:solidFill>
                <a:effectLst/>
                <a:latin typeface="Montserrat" pitchFamily="2"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3200" dirty="0">
              <a:solidFill>
                <a:schemeClr val="accent3">
                  <a:lumMod val="25000"/>
                </a:schemeClr>
              </a:solidFill>
              <a:latin typeface="Montserrat" pitchFamily="2"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dirty="0">
                <a:solidFill>
                  <a:schemeClr val="accent3">
                    <a:lumMod val="25000"/>
                  </a:schemeClr>
                </a:solidFill>
                <a:latin typeface="Montserrat" pitchFamily="2" charset="0"/>
              </a:rPr>
              <a:t>What features determine the landing outcomes?</a:t>
            </a:r>
          </a:p>
          <a:p>
            <a:pPr lvl="1">
              <a:spcBef>
                <a:spcPts val="1400"/>
              </a:spcBef>
            </a:pPr>
            <a:r>
              <a:rPr lang="en-US" dirty="0">
                <a:solidFill>
                  <a:schemeClr val="accent3">
                    <a:lumMod val="25000"/>
                  </a:schemeClr>
                </a:solidFill>
                <a:latin typeface="Montserrat" pitchFamily="2" charset="0"/>
              </a:rPr>
              <a:t>What are the relationships between those features?</a:t>
            </a:r>
          </a:p>
          <a:p>
            <a:pPr lvl="1">
              <a:spcBef>
                <a:spcPts val="1400"/>
              </a:spcBef>
            </a:pPr>
            <a:r>
              <a:rPr lang="en-US" dirty="0">
                <a:solidFill>
                  <a:schemeClr val="accent3">
                    <a:lumMod val="25000"/>
                  </a:schemeClr>
                </a:solidFill>
                <a:latin typeface="Montserrat" pitchFamily="2" charset="0"/>
              </a:rPr>
              <a:t>What state of these features determine the best outcome?</a:t>
            </a:r>
            <a:endParaRPr lang="en-US" sz="3200" dirty="0">
              <a:solidFill>
                <a:schemeClr val="accent3">
                  <a:lumMod val="25000"/>
                </a:schemeClr>
              </a:solidFill>
              <a:latin typeface="Montserrat" pitchFamily="2"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79102"/>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collected through SpaceX RESTful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processed through one-hot encoding for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split into training testing data. </a:t>
            </a:r>
          </a:p>
          <a:p>
            <a:pPr lvl="1">
              <a:lnSpc>
                <a:spcPct val="120000"/>
              </a:lnSpc>
              <a:spcBef>
                <a:spcPts val="1400"/>
              </a:spcBef>
            </a:pPr>
            <a:r>
              <a:rPr lang="en-US" sz="7600" dirty="0">
                <a:solidFill>
                  <a:schemeClr val="bg2">
                    <a:lumMod val="50000"/>
                  </a:schemeClr>
                </a:solidFill>
                <a:latin typeface="Abadi"/>
              </a:rPr>
              <a:t>Training Data used with different classification models. </a:t>
            </a:r>
          </a:p>
          <a:p>
            <a:pPr lvl="1">
              <a:lnSpc>
                <a:spcPct val="120000"/>
              </a:lnSpc>
              <a:spcBef>
                <a:spcPts val="1400"/>
              </a:spcBef>
            </a:pPr>
            <a:r>
              <a:rPr lang="en-US" sz="7600" dirty="0">
                <a:solidFill>
                  <a:schemeClr val="bg2">
                    <a:lumMod val="50000"/>
                  </a:schemeClr>
                </a:solidFill>
                <a:latin typeface="Abadi"/>
              </a:rPr>
              <a:t>Hyperparameter grid search applied for parameter tuning</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10515600" cy="3471589"/>
          </a:xfrm>
          <a:prstGeom prst="rect">
            <a:avLst/>
          </a:prstGeom>
        </p:spPr>
        <p:txBody>
          <a:bodyPr/>
          <a:lstStyle/>
          <a:p>
            <a:pPr marL="0" indent="0">
              <a:lnSpc>
                <a:spcPct val="100000"/>
              </a:lnSpc>
              <a:spcBef>
                <a:spcPts val="1400"/>
              </a:spcBef>
              <a:buNone/>
            </a:pPr>
            <a:endParaRPr lang="en-US" sz="2400" dirty="0">
              <a:solidFill>
                <a:schemeClr val="accent3">
                  <a:lumMod val="25000"/>
                </a:schemeClr>
              </a:solidFill>
              <a:latin typeface="Montserrat" pitchFamily="2" charset="0"/>
            </a:endParaRPr>
          </a:p>
          <a:p>
            <a:pPr marL="0" indent="0">
              <a:lnSpc>
                <a:spcPct val="100000"/>
              </a:lnSpc>
              <a:spcBef>
                <a:spcPts val="1400"/>
              </a:spcBef>
              <a:buNone/>
            </a:pPr>
            <a:r>
              <a:rPr lang="en-US" sz="2400" dirty="0">
                <a:solidFill>
                  <a:schemeClr val="accent3">
                    <a:lumMod val="25000"/>
                  </a:schemeClr>
                </a:solidFill>
                <a:latin typeface="Montserrat" pitchFamily="2" charset="0"/>
              </a:rPr>
              <a:t>Data collection is the process of gathering data for use in business decision-making, strategic planning, research and other purposes. It's a crucial part of data analytics applications and research projects: Effective data collection provides the information that's needed to answer questions, analyze business performance or other outcomes, and predict future trends, actions and scenarios.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043674" y="2227565"/>
            <a:ext cx="4640263" cy="2879351"/>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Get request for rocket launch data using API</a:t>
            </a:r>
          </a:p>
          <a:p>
            <a:pPr>
              <a:lnSpc>
                <a:spcPct val="100000"/>
              </a:lnSpc>
              <a:spcBef>
                <a:spcPts val="1400"/>
              </a:spcBef>
            </a:pPr>
            <a:r>
              <a:rPr lang="en-US" sz="2200" dirty="0">
                <a:solidFill>
                  <a:schemeClr val="accent3">
                    <a:lumMod val="25000"/>
                  </a:schemeClr>
                </a:solidFill>
                <a:latin typeface="Abadi"/>
              </a:rPr>
              <a:t>Use </a:t>
            </a:r>
            <a:r>
              <a:rPr lang="en-US" sz="2200" dirty="0" err="1">
                <a:solidFill>
                  <a:schemeClr val="accent3">
                    <a:lumMod val="25000"/>
                  </a:schemeClr>
                </a:solidFill>
                <a:latin typeface="Abadi"/>
              </a:rPr>
              <a:t>json_normalize</a:t>
            </a:r>
            <a:r>
              <a:rPr lang="en-US" sz="2200" dirty="0">
                <a:solidFill>
                  <a:schemeClr val="accent3">
                    <a:lumMod val="25000"/>
                  </a:schemeClr>
                </a:solidFill>
                <a:latin typeface="Abadi"/>
              </a:rPr>
              <a:t>() method to convert JSON result to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2520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655109" y="1835826"/>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Request the Falcon9 Launch Wikipedia page from </a:t>
            </a:r>
            <a:r>
              <a:rPr lang="en-US" sz="2200" dirty="0" err="1">
                <a:solidFill>
                  <a:schemeClr val="accent3">
                    <a:lumMod val="25000"/>
                  </a:schemeClr>
                </a:solidFill>
                <a:latin typeface="Abadi"/>
              </a:rPr>
              <a:t>url</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Create a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from the HTML response</a:t>
            </a:r>
          </a:p>
          <a:p>
            <a:pPr>
              <a:lnSpc>
                <a:spcPct val="100000"/>
              </a:lnSpc>
              <a:spcBef>
                <a:spcPts val="1400"/>
              </a:spcBef>
            </a:pPr>
            <a:r>
              <a:rPr lang="en-US" sz="2200" dirty="0">
                <a:solidFill>
                  <a:schemeClr val="accent3">
                    <a:lumMod val="25000"/>
                  </a:schemeClr>
                </a:solidFill>
                <a:latin typeface="Abadi" panose="020B0604020104020204" pitchFamily="34" charset="0"/>
              </a:rPr>
              <a:t>Extract all column/variable names from the HTML header</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microsoft.com/office/2006/documentManagement/types"/>
    <ds:schemaRef ds:uri="http://purl.org/dc/terms/"/>
    <ds:schemaRef ds:uri="http://schemas.openxmlformats.org/package/2006/metadata/core-properties"/>
    <ds:schemaRef ds:uri="http://www.w3.org/XML/1998/namespace"/>
    <ds:schemaRef ds:uri="http://purl.org/dc/dcmitype/"/>
    <ds:schemaRef ds:uri="http://schemas.microsoft.com/office/2006/metadata/properties"/>
    <ds:schemaRef ds:uri="http://purl.org/dc/elements/1.1/"/>
    <ds:schemaRef ds:uri="http://schemas.microsoft.com/office/infopath/2007/PartnerControls"/>
    <ds:schemaRef ds:uri="f80a141d-92ca-4d3d-9308-f7e7b1d44ce8"/>
    <ds:schemaRef ds:uri="155be751-a274-42e8-93fb-f39d3b9bccc8"/>
  </ds:schemaRefs>
</ds:datastoreItem>
</file>

<file path=docProps/app.xml><?xml version="1.0" encoding="utf-8"?>
<Properties xmlns="http://schemas.openxmlformats.org/officeDocument/2006/extended-properties" xmlns:vt="http://schemas.openxmlformats.org/officeDocument/2006/docPropsVTypes">
  <Template/>
  <TotalTime>689</TotalTime>
  <Words>1223</Words>
  <Application>Microsoft Office PowerPoint</Application>
  <PresentationFormat>Widescreen</PresentationFormat>
  <Paragraphs>156</Paragraphs>
  <Slides>33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Abadi</vt:lpstr>
      <vt:lpstr>Arial</vt:lpstr>
      <vt:lpstr>Calibri</vt:lpstr>
      <vt:lpstr>IBM Plex Mono SemiBold</vt:lpstr>
      <vt:lpstr>Montserrat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Charles Ugwute</cp:lastModifiedBy>
  <cp:revision>205</cp:revision>
  <cp:lastPrinted>2022-07-28T14:21:25Z</cp:lastPrinted>
  <dcterms:created xsi:type="dcterms:W3CDTF">2021-04-29T18:58:34Z</dcterms:created>
  <dcterms:modified xsi:type="dcterms:W3CDTF">2024-12-04T12:42:55Z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XPowerLiteLastOptimized">
    <vt:lpwstr>9201799</vt:lpwstr>
  </property>
  <property fmtid="{D5CDD505-2E9C-101B-9397-08002B2CF9AE}" pid="4" name="NXPowerLiteSettings">
    <vt:lpwstr>F7000400038000</vt:lpwstr>
  </property>
  <property fmtid="{D5CDD505-2E9C-101B-9397-08002B2CF9AE}" pid="5" name="NXPowerLiteVersion">
    <vt:lpwstr>S9.1.4</vt:lpwstr>
  </property>
</Properties>
</file>